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6"/>
  </p:notes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9" r:id="rId9"/>
    <p:sldId id="262" r:id="rId10"/>
    <p:sldId id="263" r:id="rId11"/>
    <p:sldId id="264" r:id="rId12"/>
    <p:sldId id="265" r:id="rId13"/>
    <p:sldId id="270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33B2D"/>
    <a:srgbClr val="A24A38"/>
    <a:srgbClr val="FBC69B"/>
    <a:srgbClr val="CB78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6160" autoAdjust="0"/>
  </p:normalViewPr>
  <p:slideViewPr>
    <p:cSldViewPr>
      <p:cViewPr varScale="1">
        <p:scale>
          <a:sx n="71" d="100"/>
          <a:sy n="71" d="100"/>
        </p:scale>
        <p:origin x="-13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4B70B9-4DD6-4159-B498-737A7CE949C7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623810-52F1-4364-A01D-20D2E5A381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8750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23810-52F1-4364-A01D-20D2E5A3818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0406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9B5E-72C9-458A-869D-B49D8DD22EFD}" type="datetimeFigureOut">
              <a:rPr lang="ru-RU" smtClean="0"/>
              <a:pPr/>
              <a:t>16.05.2013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D55FE-9958-4B25-9AD3-E6F746B430F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9B5E-72C9-458A-869D-B49D8DD22EFD}" type="datetimeFigureOut">
              <a:rPr lang="ru-RU" smtClean="0"/>
              <a:pPr/>
              <a:t>16.05.2013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D55FE-9958-4B25-9AD3-E6F746B430F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9B5E-72C9-458A-869D-B49D8DD22EFD}" type="datetimeFigureOut">
              <a:rPr lang="ru-RU" smtClean="0"/>
              <a:pPr/>
              <a:t>16.05.2013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D55FE-9958-4B25-9AD3-E6F746B430F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9B5E-72C9-458A-869D-B49D8DD22EFD}" type="datetimeFigureOut">
              <a:rPr lang="ru-RU" smtClean="0"/>
              <a:pPr/>
              <a:t>16.05.2013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D55FE-9958-4B25-9AD3-E6F746B430F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9B5E-72C9-458A-869D-B49D8DD22EFD}" type="datetimeFigureOut">
              <a:rPr lang="ru-RU" smtClean="0"/>
              <a:pPr/>
              <a:t>16.05.2013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D55FE-9958-4B25-9AD3-E6F746B430F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9B5E-72C9-458A-869D-B49D8DD22EFD}" type="datetimeFigureOut">
              <a:rPr lang="ru-RU" smtClean="0"/>
              <a:pPr/>
              <a:t>16.05.2013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D55FE-9958-4B25-9AD3-E6F746B430F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9B5E-72C9-458A-869D-B49D8DD22EFD}" type="datetimeFigureOut">
              <a:rPr lang="ru-RU" smtClean="0"/>
              <a:pPr/>
              <a:t>16.05.2013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D55FE-9958-4B25-9AD3-E6F746B430F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9B5E-72C9-458A-869D-B49D8DD22EFD}" type="datetimeFigureOut">
              <a:rPr lang="ru-RU" smtClean="0"/>
              <a:pPr/>
              <a:t>16.05.2013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D55FE-9958-4B25-9AD3-E6F746B430F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9B5E-72C9-458A-869D-B49D8DD22EFD}" type="datetimeFigureOut">
              <a:rPr lang="ru-RU" smtClean="0"/>
              <a:pPr/>
              <a:t>16.05.2013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D55FE-9958-4B25-9AD3-E6F746B430F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9B5E-72C9-458A-869D-B49D8DD22EFD}" type="datetimeFigureOut">
              <a:rPr lang="ru-RU" smtClean="0"/>
              <a:pPr/>
              <a:t>16.05.2013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D55FE-9958-4B25-9AD3-E6F746B430F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9B5E-72C9-458A-869D-B49D8DD22EFD}" type="datetimeFigureOut">
              <a:rPr lang="ru-RU" smtClean="0"/>
              <a:pPr/>
              <a:t>16.05.2013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D55FE-9958-4B25-9AD3-E6F746B430F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09B5E-72C9-458A-869D-B49D8DD22EFD}" type="datetimeFigureOut">
              <a:rPr lang="ru-RU" smtClean="0"/>
              <a:pPr/>
              <a:t>16.05.2013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D55FE-9958-4B25-9AD3-E6F746B430F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slow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04664"/>
            <a:ext cx="8496944" cy="936105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Муниципальное учреждение культуры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Централизованная библиотечная система г. Рыбинска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Центральная библиотека им. Ф.Энгельса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Методический отдел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1785926"/>
            <a:ext cx="7588770" cy="4882864"/>
          </a:xfrm>
        </p:spPr>
        <p:txBody>
          <a:bodyPr>
            <a:noAutofit/>
          </a:bodyPr>
          <a:lstStyle/>
          <a:p>
            <a:endParaRPr lang="ru-RU" sz="2400" dirty="0" smtClean="0"/>
          </a:p>
          <a:p>
            <a:endParaRPr lang="ru-RU" sz="3600" b="1" dirty="0" smtClean="0">
              <a:solidFill>
                <a:schemeClr val="tx1"/>
              </a:solidFill>
            </a:endParaRPr>
          </a:p>
          <a:p>
            <a:r>
              <a:rPr lang="ru-RU" sz="3600" b="1" dirty="0" smtClean="0">
                <a:solidFill>
                  <a:schemeClr val="tx1"/>
                </a:solidFill>
              </a:rPr>
              <a:t>Инновационная деятельность библиотек в формате проектной работы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2400" b="1" dirty="0" smtClean="0">
                <a:solidFill>
                  <a:schemeClr val="tx1"/>
                </a:solidFill>
              </a:rPr>
              <a:t>Рыбинск</a:t>
            </a:r>
            <a:endParaRPr lang="ru-RU" sz="2400" b="1" dirty="0">
              <a:solidFill>
                <a:schemeClr val="tx1"/>
              </a:solidFill>
            </a:endParaRPr>
          </a:p>
          <a:p>
            <a:r>
              <a:rPr lang="ru-RU" sz="1800" b="1" dirty="0" smtClean="0">
                <a:solidFill>
                  <a:schemeClr val="tx1"/>
                </a:solidFill>
              </a:rPr>
              <a:t>2011г.</a:t>
            </a:r>
            <a:endParaRPr lang="ru-RU" sz="1800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lum bright="-10000"/>
          </a:blip>
          <a:srcRect l="1134"/>
          <a:stretch>
            <a:fillRect/>
          </a:stretch>
        </p:blipFill>
        <p:spPr bwMode="auto">
          <a:xfrm>
            <a:off x="3851920" y="1414090"/>
            <a:ext cx="1447800" cy="13668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gradFill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10118"/>
            <a:ext cx="4929222" cy="1011222"/>
          </a:xfrm>
        </p:spPr>
        <p:txBody>
          <a:bodyPr>
            <a:normAutofit/>
          </a:bodyPr>
          <a:lstStyle/>
          <a:p>
            <a:r>
              <a:rPr lang="ru-RU" sz="2500" b="1" dirty="0" smtClean="0"/>
              <a:t>Условия создания группы </a:t>
            </a:r>
            <a:br>
              <a:rPr lang="ru-RU" sz="2500" b="1" dirty="0" smtClean="0"/>
            </a:br>
            <a:r>
              <a:rPr lang="ru-RU" sz="2500" b="1" dirty="0" smtClean="0"/>
              <a:t>для проектной деятельности:</a:t>
            </a:r>
            <a:endParaRPr lang="ru-RU" sz="25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916832"/>
            <a:ext cx="8568952" cy="4712332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/>
              <a:t>Участниками проектной группы могут быть представители как одной библиотеки, так и нескольких, а также приглашенные специалисты других учреждений</a:t>
            </a:r>
            <a:r>
              <a:rPr lang="ru-RU" sz="1800" dirty="0" smtClean="0"/>
              <a:t>;</a:t>
            </a:r>
          </a:p>
          <a:p>
            <a:pPr algn="just"/>
            <a:endParaRPr lang="ru-RU" sz="800" dirty="0" smtClean="0"/>
          </a:p>
          <a:p>
            <a:pPr algn="just"/>
            <a:r>
              <a:rPr lang="ru-RU" sz="1800" dirty="0" smtClean="0"/>
              <a:t>Цель совместной деятельности реализует потребности каждого и соответствует общим целям развития библиотеки</a:t>
            </a:r>
            <a:r>
              <a:rPr lang="ru-RU" sz="1800" dirty="0" smtClean="0"/>
              <a:t>;</a:t>
            </a:r>
          </a:p>
          <a:p>
            <a:pPr algn="just"/>
            <a:endParaRPr lang="ru-RU" sz="800" dirty="0" smtClean="0"/>
          </a:p>
          <a:p>
            <a:pPr algn="just"/>
            <a:r>
              <a:rPr lang="ru-RU" sz="1800" dirty="0" smtClean="0"/>
              <a:t>Наличие более компетентного сотрудника, принимающего на себя функции лидера</a:t>
            </a:r>
            <a:r>
              <a:rPr lang="ru-RU" sz="1800" dirty="0" smtClean="0"/>
              <a:t>;</a:t>
            </a:r>
          </a:p>
          <a:p>
            <a:pPr algn="just"/>
            <a:endParaRPr lang="ru-RU" sz="800" dirty="0" smtClean="0"/>
          </a:p>
          <a:p>
            <a:pPr algn="just"/>
            <a:r>
              <a:rPr lang="ru-RU" sz="1800" dirty="0" smtClean="0"/>
              <a:t>Разделение и дифференциация персональных ролей (каждый вносит свой вклад в реализацию проекта</a:t>
            </a:r>
            <a:r>
              <a:rPr lang="ru-RU" sz="1800" dirty="0" smtClean="0"/>
              <a:t>);</a:t>
            </a:r>
          </a:p>
          <a:p>
            <a:pPr algn="just"/>
            <a:endParaRPr lang="ru-RU" sz="800" dirty="0" smtClean="0"/>
          </a:p>
          <a:p>
            <a:pPr algn="just"/>
            <a:r>
              <a:rPr lang="ru-RU" sz="1800" dirty="0" smtClean="0"/>
              <a:t>Наличие положительных эмоциональных (психологическая совместимость) отношений внутри группы</a:t>
            </a:r>
            <a:r>
              <a:rPr lang="ru-RU" sz="1800" dirty="0" smtClean="0"/>
              <a:t>;</a:t>
            </a:r>
          </a:p>
          <a:p>
            <a:pPr algn="just"/>
            <a:endParaRPr lang="ru-RU" sz="800" dirty="0" smtClean="0"/>
          </a:p>
          <a:p>
            <a:pPr algn="just"/>
            <a:r>
              <a:rPr lang="ru-RU" sz="1800" dirty="0" smtClean="0"/>
              <a:t>Проявление групповой инновационной культуры, обусловливающей целостность и творческую основу действий команды;</a:t>
            </a:r>
            <a:endParaRPr lang="ru-RU" sz="1800" dirty="0"/>
          </a:p>
        </p:txBody>
      </p:sp>
      <p:pic>
        <p:nvPicPr>
          <p:cNvPr id="1027" name="Picture 3" descr="C:\Documents and Settings\Метод.отдел\Мои документы\Мои рисунки\Картинки\CONFRNCE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6169" y="285728"/>
            <a:ext cx="1785950" cy="14600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46856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Стратегический план (концепция развития) библиотеки:</a:t>
            </a:r>
            <a:endParaRPr lang="ru-RU" sz="2400" b="1" dirty="0"/>
          </a:p>
        </p:txBody>
      </p:sp>
      <p:grpSp>
        <p:nvGrpSpPr>
          <p:cNvPr id="19" name="Группа 18"/>
          <p:cNvGrpSpPr/>
          <p:nvPr/>
        </p:nvGrpSpPr>
        <p:grpSpPr>
          <a:xfrm>
            <a:off x="467544" y="1785926"/>
            <a:ext cx="7890670" cy="4214842"/>
            <a:chOff x="467544" y="1785926"/>
            <a:chExt cx="7890670" cy="4214842"/>
          </a:xfrm>
        </p:grpSpPr>
        <p:sp>
          <p:nvSpPr>
            <p:cNvPr id="45" name="Прямоугольник 44"/>
            <p:cNvSpPr/>
            <p:nvPr/>
          </p:nvSpPr>
          <p:spPr>
            <a:xfrm>
              <a:off x="1285852" y="5500702"/>
              <a:ext cx="1643074" cy="500066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3643306" y="5500702"/>
              <a:ext cx="1857388" cy="500066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6500826" y="5500702"/>
              <a:ext cx="1857388" cy="500066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67544" y="1785926"/>
              <a:ext cx="2389944" cy="1000132"/>
            </a:xfrm>
            <a:prstGeom prst="rect">
              <a:avLst/>
            </a:prstGeom>
            <a:solidFill>
              <a:srgbClr val="FBC69B"/>
            </a:solidFill>
            <a:ln w="28575">
              <a:solidFill>
                <a:srgbClr val="A24A38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ru-RU" sz="1400" dirty="0">
                <a:ln>
                  <a:solidFill>
                    <a:srgbClr val="A24A38"/>
                  </a:solidFill>
                </a:ln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11560" y="1928802"/>
              <a:ext cx="2088232" cy="70788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/>
                <a:t>Миссия библиотеки</a:t>
              </a:r>
              <a:endParaRPr lang="ru-RU" sz="2000" b="1" dirty="0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143240" y="1785926"/>
              <a:ext cx="2428892" cy="1000132"/>
            </a:xfrm>
            <a:prstGeom prst="rect">
              <a:avLst/>
            </a:prstGeom>
            <a:ln w="28575">
              <a:solidFill>
                <a:srgbClr val="A24A38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250397" y="1825915"/>
              <a:ext cx="2214578" cy="92333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/>
                <a:t>Основные цели </a:t>
              </a:r>
            </a:p>
            <a:p>
              <a:pPr algn="ctr"/>
              <a:r>
                <a:rPr lang="ru-RU" b="1" dirty="0" smtClean="0"/>
                <a:t>и направления деятельности</a:t>
              </a:r>
              <a:endParaRPr lang="ru-RU" b="1" dirty="0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5786446" y="1785926"/>
              <a:ext cx="2571768" cy="1000132"/>
            </a:xfrm>
            <a:prstGeom prst="rect">
              <a:avLst/>
            </a:prstGeom>
            <a:solidFill>
              <a:srgbClr val="FBC69B"/>
            </a:solidFill>
            <a:ln>
              <a:solidFill>
                <a:srgbClr val="A24A3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в</a:t>
              </a:r>
              <a:endParaRPr lang="ru-RU" dirty="0"/>
            </a:p>
          </p:txBody>
        </p:sp>
        <p:sp>
          <p:nvSpPr>
            <p:cNvPr id="9" name="TextBox 8"/>
            <p:cNvSpPr txBox="1"/>
            <p:nvPr/>
          </p:nvSpPr>
          <p:spPr>
            <a:xfrm flipH="1">
              <a:off x="5929322" y="1928802"/>
              <a:ext cx="2286016" cy="70788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/>
                <a:t>Возможности достижения целей</a:t>
              </a:r>
              <a:endParaRPr lang="ru-RU" sz="2000" b="1" dirty="0"/>
            </a:p>
          </p:txBody>
        </p:sp>
        <p:cxnSp>
          <p:nvCxnSpPr>
            <p:cNvPr id="11" name="Соединительная линия уступом 10"/>
            <p:cNvCxnSpPr/>
            <p:nvPr/>
          </p:nvCxnSpPr>
          <p:spPr>
            <a:xfrm>
              <a:off x="4286248" y="2786058"/>
              <a:ext cx="1500198" cy="357190"/>
            </a:xfrm>
            <a:prstGeom prst="bentConnector3">
              <a:avLst>
                <a:gd name="adj1" fmla="val 1597"/>
              </a:avLst>
            </a:prstGeom>
            <a:ln w="38100">
              <a:solidFill>
                <a:srgbClr val="A24A3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Соединительная линия уступом 12"/>
            <p:cNvCxnSpPr/>
            <p:nvPr/>
          </p:nvCxnSpPr>
          <p:spPr>
            <a:xfrm rot="10800000" flipV="1">
              <a:off x="5715008" y="2786058"/>
              <a:ext cx="857256" cy="357190"/>
            </a:xfrm>
            <a:prstGeom prst="bentConnector3">
              <a:avLst>
                <a:gd name="adj1" fmla="val -617"/>
              </a:avLst>
            </a:prstGeom>
            <a:ln w="38100">
              <a:solidFill>
                <a:srgbClr val="A24A3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 rot="5400000">
              <a:off x="5285586" y="3286124"/>
              <a:ext cx="285752" cy="1588"/>
            </a:xfrm>
            <a:prstGeom prst="straightConnector1">
              <a:avLst/>
            </a:prstGeom>
            <a:ln w="57150">
              <a:solidFill>
                <a:srgbClr val="A24A38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4357686" y="3425698"/>
              <a:ext cx="2233958" cy="400110"/>
            </a:xfrm>
            <a:prstGeom prst="rect">
              <a:avLst/>
            </a:prstGeom>
            <a:solidFill>
              <a:srgbClr val="FBC69B"/>
            </a:solidFill>
            <a:ln w="28575">
              <a:solidFill>
                <a:srgbClr val="A24A38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/>
                <a:t>Идеи изменений</a:t>
              </a:r>
              <a:endParaRPr lang="ru-RU" sz="2000" b="1" dirty="0"/>
            </a:p>
          </p:txBody>
        </p:sp>
        <p:sp>
          <p:nvSpPr>
            <p:cNvPr id="34" name="TextBox 33"/>
            <p:cNvSpPr txBox="1"/>
            <p:nvPr/>
          </p:nvSpPr>
          <p:spPr>
            <a:xfrm flipV="1">
              <a:off x="1071538" y="4214818"/>
              <a:ext cx="7143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214414" y="4143380"/>
              <a:ext cx="7000924" cy="400110"/>
            </a:xfrm>
            <a:prstGeom prst="rect">
              <a:avLst/>
            </a:prstGeom>
            <a:solidFill>
              <a:srgbClr val="FBC69B"/>
            </a:solidFill>
            <a:ln w="28575">
              <a:solidFill>
                <a:srgbClr val="A24A38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ru-RU" sz="2000" b="1" dirty="0" smtClean="0"/>
                <a:t>Целевые программы развития библиотечной деятельности</a:t>
              </a:r>
              <a:endParaRPr lang="ru-RU" sz="2000" b="1" dirty="0"/>
            </a:p>
          </p:txBody>
        </p:sp>
        <p:cxnSp>
          <p:nvCxnSpPr>
            <p:cNvPr id="37" name="Прямая со стрелкой 36"/>
            <p:cNvCxnSpPr>
              <a:stCxn id="18" idx="2"/>
            </p:cNvCxnSpPr>
            <p:nvPr/>
          </p:nvCxnSpPr>
          <p:spPr>
            <a:xfrm>
              <a:off x="5474665" y="3825808"/>
              <a:ext cx="0" cy="389010"/>
            </a:xfrm>
            <a:prstGeom prst="straightConnector1">
              <a:avLst/>
            </a:prstGeom>
            <a:ln w="57150">
              <a:solidFill>
                <a:srgbClr val="A24A38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Прямоугольник 38"/>
            <p:cNvSpPr/>
            <p:nvPr/>
          </p:nvSpPr>
          <p:spPr>
            <a:xfrm>
              <a:off x="714348" y="4643446"/>
              <a:ext cx="2143140" cy="357190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3428992" y="5143512"/>
              <a:ext cx="2000264" cy="642942"/>
            </a:xfrm>
            <a:prstGeom prst="rect">
              <a:avLst/>
            </a:prstGeom>
            <a:solidFill>
              <a:srgbClr val="FBC69B"/>
            </a:solidFill>
            <a:ln>
              <a:solidFill>
                <a:srgbClr val="A24A38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6143636" y="5143512"/>
              <a:ext cx="2143140" cy="642942"/>
            </a:xfrm>
            <a:prstGeom prst="rect">
              <a:avLst/>
            </a:prstGeom>
            <a:solidFill>
              <a:srgbClr val="FBC69B"/>
            </a:solidFill>
            <a:ln>
              <a:solidFill>
                <a:srgbClr val="A24A38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203848" y="4643446"/>
              <a:ext cx="2225408" cy="338554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 smtClean="0"/>
                <a:t>Целевая программа  2</a:t>
              </a:r>
              <a:endParaRPr lang="ru-RU" sz="1600" b="1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714348" y="4652764"/>
              <a:ext cx="221457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>
                  <a:solidFill>
                    <a:schemeClr val="bg1"/>
                  </a:solidFill>
                </a:rPr>
                <a:t>Целевая программа 1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929322" y="4643446"/>
              <a:ext cx="2357454" cy="338554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 smtClean="0"/>
                <a:t>Целевая программа 3</a:t>
              </a:r>
              <a:endParaRPr lang="ru-RU" sz="1600" b="1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071538" y="5143512"/>
              <a:ext cx="1785950" cy="584775"/>
            </a:xfrm>
            <a:prstGeom prst="rect">
              <a:avLst/>
            </a:prstGeom>
            <a:solidFill>
              <a:srgbClr val="FBC69B"/>
            </a:solidFill>
            <a:ln>
              <a:solidFill>
                <a:srgbClr val="A24A38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ru-RU" sz="1600" b="1" dirty="0" smtClean="0"/>
                <a:t>Инновационные проекты</a:t>
              </a:r>
              <a:endParaRPr lang="ru-RU" sz="1600" b="1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428992" y="5143511"/>
              <a:ext cx="199867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/>
                <a:t>Инновационные проекты</a:t>
              </a:r>
              <a:endParaRPr lang="ru-RU" sz="1600" b="1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143636" y="5143513"/>
              <a:ext cx="21431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/>
                <a:t>Инновационные</a:t>
              </a:r>
            </a:p>
            <a:p>
              <a:r>
                <a:rPr lang="ru-RU" sz="1600" b="1" dirty="0" smtClean="0"/>
                <a:t> проекты</a:t>
              </a:r>
              <a:endParaRPr lang="ru-RU" sz="1600" b="1" dirty="0"/>
            </a:p>
          </p:txBody>
        </p:sp>
        <p:cxnSp>
          <p:nvCxnSpPr>
            <p:cNvPr id="38" name="Прямая со стрелкой 37"/>
            <p:cNvCxnSpPr>
              <a:stCxn id="4" idx="3"/>
              <a:endCxn id="6" idx="1"/>
            </p:cNvCxnSpPr>
            <p:nvPr/>
          </p:nvCxnSpPr>
          <p:spPr>
            <a:xfrm>
              <a:off x="2857488" y="2285992"/>
              <a:ext cx="285752" cy="0"/>
            </a:xfrm>
            <a:prstGeom prst="straightConnector1">
              <a:avLst/>
            </a:prstGeom>
            <a:ln w="38100">
              <a:solidFill>
                <a:srgbClr val="A24A38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500" b="1" dirty="0" smtClean="0"/>
              <a:t>Особенности программно – целевого и проектного планирования в библиотеках:</a:t>
            </a:r>
            <a:endParaRPr lang="ru-RU" sz="25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358246" cy="521497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100" dirty="0" smtClean="0"/>
              <a:t>Учет потребностей населения при </a:t>
            </a:r>
            <a:r>
              <a:rPr lang="ru-RU" sz="2100" dirty="0" smtClean="0"/>
              <a:t>разработке и </a:t>
            </a:r>
            <a:r>
              <a:rPr lang="ru-RU" sz="2100" dirty="0" smtClean="0"/>
              <a:t>реализации программ и проектов</a:t>
            </a:r>
            <a:r>
              <a:rPr lang="ru-RU" sz="2100" dirty="0" smtClean="0"/>
              <a:t>;</a:t>
            </a:r>
          </a:p>
          <a:p>
            <a:pPr marL="0" indent="0" algn="just">
              <a:buNone/>
            </a:pPr>
            <a:endParaRPr lang="ru-RU" sz="1500" dirty="0" smtClean="0"/>
          </a:p>
          <a:p>
            <a:pPr algn="just"/>
            <a:r>
              <a:rPr lang="ru-RU" sz="2100" dirty="0" smtClean="0"/>
              <a:t>Ориентация на социально </a:t>
            </a:r>
            <a:r>
              <a:rPr lang="ru-RU" sz="2100" dirty="0" smtClean="0"/>
              <a:t>– значимые </a:t>
            </a:r>
            <a:r>
              <a:rPr lang="ru-RU" sz="2100" dirty="0" smtClean="0"/>
              <a:t>цели, </a:t>
            </a:r>
            <a:r>
              <a:rPr lang="ru-RU" sz="2100" dirty="0" smtClean="0"/>
              <a:t>связанные с </a:t>
            </a:r>
            <a:r>
              <a:rPr lang="ru-RU" sz="2100" dirty="0" smtClean="0"/>
              <a:t>обеспечением свободного доступа к информации</a:t>
            </a:r>
            <a:r>
              <a:rPr lang="ru-RU" sz="2100" dirty="0" smtClean="0"/>
              <a:t>;</a:t>
            </a:r>
          </a:p>
          <a:p>
            <a:pPr marL="0" indent="0" algn="just">
              <a:buNone/>
            </a:pPr>
            <a:endParaRPr lang="ru-RU" sz="1500" dirty="0" smtClean="0"/>
          </a:p>
          <a:p>
            <a:pPr algn="just"/>
            <a:r>
              <a:rPr lang="ru-RU" sz="2100" dirty="0" smtClean="0"/>
              <a:t>Межотраслевые взаимодействия специалистов при разработке проектных решений</a:t>
            </a:r>
            <a:r>
              <a:rPr lang="ru-RU" sz="2100" dirty="0" smtClean="0"/>
              <a:t>;</a:t>
            </a:r>
          </a:p>
          <a:p>
            <a:pPr marL="0" indent="0" algn="just">
              <a:buNone/>
            </a:pPr>
            <a:endParaRPr lang="ru-RU" sz="1500" dirty="0" smtClean="0"/>
          </a:p>
          <a:p>
            <a:pPr algn="just"/>
            <a:r>
              <a:rPr lang="ru-RU" sz="2100" dirty="0" smtClean="0"/>
              <a:t>Проблемно –ситуационный подход, обеспечивающий оперативный отклик на проблемы  как информационно – библиотечного обслуживания, так и региона в целом</a:t>
            </a:r>
            <a:r>
              <a:rPr lang="ru-RU" sz="2100" dirty="0" smtClean="0"/>
              <a:t>;</a:t>
            </a:r>
          </a:p>
          <a:p>
            <a:pPr marL="0" indent="0" algn="just">
              <a:buNone/>
            </a:pPr>
            <a:endParaRPr lang="ru-RU" sz="1500" dirty="0" smtClean="0"/>
          </a:p>
          <a:p>
            <a:pPr algn="just"/>
            <a:r>
              <a:rPr lang="ru-RU" sz="2100" dirty="0" smtClean="0"/>
              <a:t>Отражение закономерности формирования социально –культурной среды на различных уровнях : региональном, краевом, федеральном и т.д.;</a:t>
            </a:r>
            <a:endParaRPr lang="ru-RU" sz="21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34082"/>
          </a:xfrm>
        </p:spPr>
        <p:txBody>
          <a:bodyPr>
            <a:normAutofit/>
          </a:bodyPr>
          <a:lstStyle/>
          <a:p>
            <a:r>
              <a:rPr lang="ru-RU" sz="2500" b="1" dirty="0" smtClean="0"/>
              <a:t>Постулаты библиотечной инновационности:</a:t>
            </a:r>
            <a:endParaRPr lang="ru-RU" sz="25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3528" y="836712"/>
            <a:ext cx="8496944" cy="5760640"/>
          </a:xfrm>
          <a:prstGeom prst="roundRect">
            <a:avLst>
              <a:gd name="adj" fmla="val 5929"/>
            </a:avLst>
          </a:prstGeom>
          <a:solidFill>
            <a:srgbClr val="FBC69B"/>
          </a:solidFill>
          <a:ln>
            <a:solidFill>
              <a:srgbClr val="A24A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  Делать </a:t>
            </a:r>
            <a:r>
              <a:rPr lang="ru-RU" dirty="0">
                <a:solidFill>
                  <a:schemeClr val="tx1"/>
                </a:solidFill>
              </a:rPr>
              <a:t>то, чего не делает никто…</a:t>
            </a:r>
          </a:p>
          <a:p>
            <a:pPr algn="just">
              <a:buFont typeface="Wingdings" pitchFamily="2" charset="2"/>
              <a:buChar char="ü"/>
            </a:pPr>
            <a:endParaRPr lang="ru-RU" dirty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  Сотрудничать </a:t>
            </a:r>
            <a:r>
              <a:rPr lang="ru-RU" dirty="0">
                <a:solidFill>
                  <a:schemeClr val="tx1"/>
                </a:solidFill>
              </a:rPr>
              <a:t>с властными структурами и общественными организациями…</a:t>
            </a:r>
          </a:p>
          <a:p>
            <a:pPr algn="just">
              <a:buFont typeface="Wingdings" pitchFamily="2" charset="2"/>
              <a:buChar char="ü"/>
            </a:pPr>
            <a:endParaRPr lang="ru-RU" dirty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  Использовать </a:t>
            </a:r>
            <a:r>
              <a:rPr lang="ru-RU" dirty="0">
                <a:solidFill>
                  <a:schemeClr val="tx1"/>
                </a:solidFill>
              </a:rPr>
              <a:t>все возможности…</a:t>
            </a:r>
          </a:p>
          <a:p>
            <a:pPr algn="just">
              <a:buFont typeface="Wingdings" pitchFamily="2" charset="2"/>
              <a:buChar char="ü"/>
            </a:pPr>
            <a:endParaRPr lang="ru-RU" dirty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  Говорить </a:t>
            </a:r>
            <a:r>
              <a:rPr lang="ru-RU" dirty="0">
                <a:solidFill>
                  <a:schemeClr val="tx1"/>
                </a:solidFill>
              </a:rPr>
              <a:t>не о проблемах, а о преимуществах…</a:t>
            </a:r>
          </a:p>
          <a:p>
            <a:pPr algn="just">
              <a:buFont typeface="Wingdings" pitchFamily="2" charset="2"/>
              <a:buChar char="ü"/>
            </a:pPr>
            <a:endParaRPr lang="ru-RU" dirty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  Не </a:t>
            </a:r>
            <a:r>
              <a:rPr lang="ru-RU" dirty="0">
                <a:solidFill>
                  <a:schemeClr val="tx1"/>
                </a:solidFill>
              </a:rPr>
              <a:t>бояться учиться и меняться…</a:t>
            </a:r>
          </a:p>
          <a:p>
            <a:pPr algn="just">
              <a:buFont typeface="Wingdings" pitchFamily="2" charset="2"/>
              <a:buChar char="ü"/>
            </a:pPr>
            <a:endParaRPr lang="ru-RU" dirty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  Не </a:t>
            </a:r>
            <a:r>
              <a:rPr lang="ru-RU" dirty="0">
                <a:solidFill>
                  <a:schemeClr val="tx1"/>
                </a:solidFill>
              </a:rPr>
              <a:t>считать себя умней других…</a:t>
            </a:r>
          </a:p>
          <a:p>
            <a:pPr algn="just">
              <a:buFont typeface="Wingdings" pitchFamily="2" charset="2"/>
              <a:buChar char="ü"/>
            </a:pPr>
            <a:endParaRPr lang="ru-RU" dirty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  Брать </a:t>
            </a:r>
            <a:r>
              <a:rPr lang="ru-RU" dirty="0">
                <a:solidFill>
                  <a:schemeClr val="tx1"/>
                </a:solidFill>
              </a:rPr>
              <a:t>идеи у других, трансформировать их под себя… внедрять, менять, …опять внедрять…</a:t>
            </a:r>
          </a:p>
          <a:p>
            <a:pPr algn="just"/>
            <a:endParaRPr lang="ru-RU" sz="1400" dirty="0"/>
          </a:p>
          <a:p>
            <a:r>
              <a:rPr lang="ru-RU" b="1" dirty="0" smtClean="0">
                <a:solidFill>
                  <a:srgbClr val="FF0000"/>
                </a:solidFill>
              </a:rPr>
              <a:t>   ДА</a:t>
            </a:r>
            <a:r>
              <a:rPr lang="ru-RU" b="1" dirty="0">
                <a:solidFill>
                  <a:srgbClr val="FF0000"/>
                </a:solidFill>
              </a:rPr>
              <a:t>! </a:t>
            </a:r>
            <a:r>
              <a:rPr lang="ru-RU" b="1" i="1" dirty="0">
                <a:solidFill>
                  <a:schemeClr val="tx1"/>
                </a:solidFill>
              </a:rPr>
              <a:t>типичности</a:t>
            </a:r>
            <a:r>
              <a:rPr lang="ru-RU" b="1" dirty="0">
                <a:solidFill>
                  <a:schemeClr val="tx1"/>
                </a:solidFill>
              </a:rPr>
              <a:t>        </a:t>
            </a:r>
            <a:r>
              <a:rPr lang="ru-RU" b="1" dirty="0">
                <a:solidFill>
                  <a:srgbClr val="FF0000"/>
                </a:solidFill>
              </a:rPr>
              <a:t>ДА!</a:t>
            </a:r>
            <a:r>
              <a:rPr lang="ru-RU" b="1" dirty="0"/>
              <a:t> </a:t>
            </a:r>
            <a:r>
              <a:rPr lang="ru-RU" b="1" i="1" dirty="0">
                <a:solidFill>
                  <a:schemeClr val="tx1"/>
                </a:solidFill>
              </a:rPr>
              <a:t>рефлексии</a:t>
            </a:r>
            <a:r>
              <a:rPr lang="ru-RU" b="1" dirty="0"/>
              <a:t>        </a:t>
            </a:r>
            <a:r>
              <a:rPr lang="ru-RU" b="1" dirty="0">
                <a:solidFill>
                  <a:schemeClr val="tx2"/>
                </a:solidFill>
              </a:rPr>
              <a:t>НЕТ!</a:t>
            </a:r>
            <a:r>
              <a:rPr lang="ru-RU" b="1" dirty="0"/>
              <a:t>  </a:t>
            </a:r>
            <a:r>
              <a:rPr lang="ru-RU" b="1" i="1" dirty="0">
                <a:solidFill>
                  <a:schemeClr val="tx1"/>
                </a:solidFill>
              </a:rPr>
              <a:t>стандартности</a:t>
            </a:r>
          </a:p>
          <a:p>
            <a:pPr>
              <a:buNone/>
            </a:pPr>
            <a:r>
              <a:rPr lang="ru-RU" b="1" dirty="0">
                <a:solidFill>
                  <a:srgbClr val="FF0000"/>
                </a:solidFill>
              </a:rPr>
              <a:t>                     ДА! </a:t>
            </a:r>
            <a:r>
              <a:rPr lang="ru-RU" b="1" i="1" dirty="0">
                <a:solidFill>
                  <a:schemeClr val="tx1"/>
                </a:solidFill>
              </a:rPr>
              <a:t>эксклюзивности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642917"/>
            <a:ext cx="849694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2000" b="1" dirty="0" smtClean="0">
                <a:solidFill>
                  <a:srgbClr val="A24A38"/>
                </a:solidFill>
              </a:rPr>
              <a:t>«Переход общества к устойчивому типу развития требует от библиотек </a:t>
            </a:r>
            <a:r>
              <a:rPr lang="ru-RU" sz="2000" b="1" dirty="0" smtClean="0">
                <a:solidFill>
                  <a:srgbClr val="A24A38"/>
                </a:solidFill>
              </a:rPr>
              <a:t>поиска </a:t>
            </a:r>
            <a:r>
              <a:rPr lang="ru-RU" sz="2000" b="1" dirty="0" smtClean="0">
                <a:solidFill>
                  <a:srgbClr val="A24A38"/>
                </a:solidFill>
              </a:rPr>
              <a:t>новых направлений деятельности. Библиотека, функционирующая </a:t>
            </a:r>
            <a:r>
              <a:rPr lang="ru-RU" sz="2000" b="1" dirty="0" smtClean="0">
                <a:solidFill>
                  <a:srgbClr val="A24A38"/>
                </a:solidFill>
              </a:rPr>
              <a:t>в </a:t>
            </a:r>
            <a:r>
              <a:rPr lang="ru-RU" sz="2000" b="1" dirty="0" smtClean="0">
                <a:solidFill>
                  <a:srgbClr val="A24A38"/>
                </a:solidFill>
              </a:rPr>
              <a:t>современных условиях, должна перейти на инновационный </a:t>
            </a:r>
            <a:r>
              <a:rPr lang="ru-RU" sz="2000" b="1" dirty="0" smtClean="0">
                <a:solidFill>
                  <a:srgbClr val="A24A38"/>
                </a:solidFill>
              </a:rPr>
              <a:t>путь </a:t>
            </a:r>
            <a:r>
              <a:rPr lang="ru-RU" sz="2000" b="1" dirty="0" smtClean="0">
                <a:solidFill>
                  <a:srgbClr val="A24A38"/>
                </a:solidFill>
              </a:rPr>
              <a:t>развития, который требует интеллектуализации </a:t>
            </a:r>
          </a:p>
          <a:p>
            <a:pPr algn="just"/>
            <a:r>
              <a:rPr lang="ru-RU" sz="2000" b="1" dirty="0" smtClean="0">
                <a:solidFill>
                  <a:srgbClr val="A24A38"/>
                </a:solidFill>
              </a:rPr>
              <a:t>всех сфер ее деятельности.»</a:t>
            </a:r>
          </a:p>
          <a:p>
            <a:r>
              <a:rPr lang="ru-RU" sz="2000" b="1" dirty="0" smtClean="0">
                <a:solidFill>
                  <a:srgbClr val="833B2D"/>
                </a:solidFill>
              </a:rPr>
              <a:t>                                                                                                       Е.Ю. Качанова</a:t>
            </a:r>
          </a:p>
          <a:p>
            <a:r>
              <a:rPr lang="ru-RU" sz="2000" b="1" dirty="0" smtClean="0">
                <a:solidFill>
                  <a:srgbClr val="833B2D"/>
                </a:solidFill>
              </a:rPr>
              <a:t>                                                                                             Инновации в библиотеках.</a:t>
            </a:r>
          </a:p>
          <a:p>
            <a:endParaRPr lang="ru-RU" sz="2000" b="1" dirty="0" smtClean="0">
              <a:solidFill>
                <a:srgbClr val="C00000"/>
              </a:solidFill>
            </a:endParaRPr>
          </a:p>
          <a:p>
            <a:endParaRPr lang="ru-RU" sz="2000" b="1" dirty="0" smtClean="0"/>
          </a:p>
          <a:p>
            <a:endParaRPr lang="ru-RU" sz="2000" b="1" dirty="0" smtClean="0"/>
          </a:p>
          <a:p>
            <a:endParaRPr lang="ru-RU" sz="2000" b="1" dirty="0" smtClean="0"/>
          </a:p>
          <a:p>
            <a:endParaRPr lang="ru-RU" sz="2000" b="1" dirty="0" smtClean="0"/>
          </a:p>
          <a:p>
            <a:endParaRPr lang="ru-RU" sz="2000" b="1" dirty="0" smtClean="0"/>
          </a:p>
          <a:p>
            <a:endParaRPr lang="ru-RU" sz="2000" b="1" dirty="0" smtClean="0"/>
          </a:p>
          <a:p>
            <a:r>
              <a:rPr lang="ru-RU" sz="2000" b="1" dirty="0" smtClean="0"/>
              <a:t>© МО ЦГБ им. Энгельса </a:t>
            </a:r>
            <a:r>
              <a:rPr lang="ru-RU" sz="2000" b="1" dirty="0" smtClean="0"/>
              <a:t> 2011г.</a:t>
            </a:r>
            <a:endParaRPr lang="ru-RU" sz="2000" b="1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2500" b="1" dirty="0" smtClean="0"/>
              <a:t>Словарь основных терминов:</a:t>
            </a:r>
            <a:endParaRPr lang="ru-RU" sz="25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23528" y="1124744"/>
            <a:ext cx="8496944" cy="540060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100" b="1" u="sng" dirty="0" smtClean="0"/>
              <a:t>Миссия библиотеки</a:t>
            </a:r>
            <a:r>
              <a:rPr lang="ru-RU" sz="2100" b="1" dirty="0" smtClean="0"/>
              <a:t> – </a:t>
            </a:r>
            <a:r>
              <a:rPr lang="ru-RU" sz="2100" dirty="0" smtClean="0"/>
              <a:t>социальная концепция ее деятельности в настоящем и будущем;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100" b="1" u="sng" dirty="0" smtClean="0"/>
              <a:t>Стратегия </a:t>
            </a:r>
            <a:r>
              <a:rPr lang="ru-RU" sz="2100" b="1" u="sng" dirty="0" smtClean="0"/>
              <a:t>инновационная</a:t>
            </a:r>
            <a:r>
              <a:rPr lang="ru-RU" sz="2100" b="1" dirty="0" smtClean="0"/>
              <a:t> – </a:t>
            </a:r>
            <a:r>
              <a:rPr lang="ru-RU" sz="2100" dirty="0" smtClean="0"/>
              <a:t>определение приоритетных направлений инновационной деятельности библиотеки;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100" b="1" u="sng" dirty="0" smtClean="0"/>
              <a:t>Диверсификация</a:t>
            </a:r>
            <a:r>
              <a:rPr lang="ru-RU" sz="2100" b="1" dirty="0" smtClean="0"/>
              <a:t> – </a:t>
            </a:r>
            <a:r>
              <a:rPr lang="ru-RU" sz="2100" dirty="0" smtClean="0"/>
              <a:t>стратегия развития организации, направленная на расширение числа сфер деятельности на новых рынках по производству продуктов (услуг</a:t>
            </a:r>
            <a:r>
              <a:rPr lang="ru-RU" sz="2100" dirty="0" smtClean="0"/>
              <a:t>), не </a:t>
            </a:r>
            <a:r>
              <a:rPr lang="ru-RU" sz="2100" dirty="0" smtClean="0"/>
              <a:t>связанных с основным профилем ее деятельности;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100" b="1" u="sng" dirty="0" smtClean="0"/>
              <a:t>Инновационная деятельность</a:t>
            </a:r>
            <a:r>
              <a:rPr lang="ru-RU" sz="2100" b="1" dirty="0" smtClean="0"/>
              <a:t> – </a:t>
            </a:r>
            <a:r>
              <a:rPr lang="ru-RU" sz="2100" dirty="0" smtClean="0"/>
              <a:t>комплекс научных,  технологических,  организационных и коммерческих мероприятий, направленных на реализацию инноваций и получение ожидаемого эффекта;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100" b="1" u="sng" dirty="0" smtClean="0"/>
              <a:t>Инновация</a:t>
            </a:r>
            <a:r>
              <a:rPr lang="ru-RU" sz="2100" b="1" dirty="0" smtClean="0"/>
              <a:t> – </a:t>
            </a:r>
            <a:r>
              <a:rPr lang="ru-RU" sz="2100" dirty="0" smtClean="0"/>
              <a:t>конечный результат интеллектуальной деятельности специалистов, опредмеченый в виде новых объектов( продуктах, технологиях,  услугах), отличающихся от предыдущих новыми свойствами;</a:t>
            </a:r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92088"/>
          </a:xfrm>
        </p:spPr>
        <p:txBody>
          <a:bodyPr>
            <a:normAutofit/>
          </a:bodyPr>
          <a:lstStyle/>
          <a:p>
            <a:r>
              <a:rPr lang="ru-RU" sz="2500" b="1" dirty="0" smtClean="0"/>
              <a:t>Словарь основных терминов:</a:t>
            </a:r>
            <a:endParaRPr lang="ru-RU" sz="25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616624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100" b="1" u="sng" dirty="0" smtClean="0"/>
              <a:t>Новшество</a:t>
            </a:r>
            <a:r>
              <a:rPr lang="ru-RU" sz="2100" b="1" dirty="0" smtClean="0"/>
              <a:t>  - </a:t>
            </a:r>
            <a:r>
              <a:rPr lang="ru-RU" sz="2100" dirty="0" smtClean="0"/>
              <a:t>результат освоения новой идеи, закрепленный в документе и воплощенный в опытном образце техники, продукции или материала, описании технологии или услуги</a:t>
            </a:r>
            <a:r>
              <a:rPr lang="ru-RU" sz="2100" dirty="0" smtClean="0"/>
              <a:t>;</a:t>
            </a:r>
          </a:p>
          <a:p>
            <a:pPr marL="0" indent="0" algn="just">
              <a:buNone/>
            </a:pPr>
            <a:endParaRPr lang="ru-RU" sz="1500" dirty="0" smtClean="0"/>
          </a:p>
          <a:p>
            <a:pPr algn="just">
              <a:buFont typeface="Wingdings" pitchFamily="2" charset="2"/>
              <a:buChar char="§"/>
            </a:pPr>
            <a:r>
              <a:rPr lang="ru-RU" sz="2100" b="1" u="sng" dirty="0" smtClean="0"/>
              <a:t>Предложение </a:t>
            </a:r>
            <a:r>
              <a:rPr lang="ru-RU" sz="2100" b="1" u="sng" dirty="0" smtClean="0"/>
              <a:t>инновационное</a:t>
            </a:r>
            <a:r>
              <a:rPr lang="ru-RU" sz="2100" b="1" dirty="0" smtClean="0"/>
              <a:t> – </a:t>
            </a:r>
            <a:r>
              <a:rPr lang="ru-RU" sz="2100" dirty="0" smtClean="0"/>
              <a:t>готовая интеллектуальная продукция, удовлетворяющая спрос на новшества</a:t>
            </a:r>
            <a:r>
              <a:rPr lang="ru-RU" sz="2100" dirty="0" smtClean="0"/>
              <a:t>;</a:t>
            </a:r>
          </a:p>
          <a:p>
            <a:pPr marL="0" indent="0" algn="just">
              <a:buNone/>
            </a:pPr>
            <a:endParaRPr lang="ru-RU" sz="1500" dirty="0" smtClean="0"/>
          </a:p>
          <a:p>
            <a:pPr algn="just">
              <a:buFont typeface="Wingdings" pitchFamily="2" charset="2"/>
              <a:buChar char="§"/>
            </a:pPr>
            <a:r>
              <a:rPr lang="ru-RU" sz="2100" b="1" u="sng" dirty="0" smtClean="0"/>
              <a:t>Проект </a:t>
            </a:r>
            <a:r>
              <a:rPr lang="ru-RU" sz="2100" b="1" u="sng" dirty="0" smtClean="0"/>
              <a:t>инновационный</a:t>
            </a:r>
            <a:r>
              <a:rPr lang="ru-RU" sz="2100" b="1" dirty="0" smtClean="0"/>
              <a:t>  – </a:t>
            </a:r>
            <a:r>
              <a:rPr lang="ru-RU" sz="2100" dirty="0" smtClean="0"/>
              <a:t>цикл работ, направленных на разработку и реализацию идеи в инновацию</a:t>
            </a:r>
            <a:r>
              <a:rPr lang="ru-RU" sz="2100" dirty="0" smtClean="0"/>
              <a:t>;</a:t>
            </a:r>
          </a:p>
          <a:p>
            <a:pPr marL="0" indent="0" algn="just">
              <a:buNone/>
            </a:pPr>
            <a:endParaRPr lang="ru-RU" sz="1500" dirty="0" smtClean="0"/>
          </a:p>
          <a:p>
            <a:pPr algn="just">
              <a:buFont typeface="Wingdings" pitchFamily="2" charset="2"/>
              <a:buChar char="§"/>
            </a:pPr>
            <a:r>
              <a:rPr lang="ru-RU" sz="2100" b="1" u="sng" dirty="0" smtClean="0"/>
              <a:t>Проектная </a:t>
            </a:r>
            <a:r>
              <a:rPr lang="ru-RU" sz="2100" b="1" u="sng" dirty="0" smtClean="0"/>
              <a:t>работа</a:t>
            </a:r>
            <a:r>
              <a:rPr lang="ru-RU" sz="2100" b="1" dirty="0" smtClean="0"/>
              <a:t> </a:t>
            </a:r>
            <a:r>
              <a:rPr lang="ru-RU" sz="2100" b="1" dirty="0" smtClean="0"/>
              <a:t>– </a:t>
            </a:r>
            <a:r>
              <a:rPr lang="ru-RU" sz="2100" dirty="0" smtClean="0"/>
              <a:t>сочетание </a:t>
            </a:r>
            <a:r>
              <a:rPr lang="ru-RU" sz="2100" dirty="0" smtClean="0"/>
              <a:t>последовательных и целенаправленных действий, позволяющих достичь результатов  в условиях ограниченных и жестких сроков</a:t>
            </a:r>
            <a:r>
              <a:rPr lang="ru-RU" sz="2100" dirty="0" smtClean="0"/>
              <a:t>;</a:t>
            </a:r>
          </a:p>
          <a:p>
            <a:pPr algn="just">
              <a:buFont typeface="Wingdings" pitchFamily="2" charset="2"/>
              <a:buChar char="§"/>
            </a:pPr>
            <a:endParaRPr lang="ru-RU" sz="1500" dirty="0" smtClean="0"/>
          </a:p>
          <a:p>
            <a:pPr algn="just">
              <a:buFont typeface="Wingdings" pitchFamily="2" charset="2"/>
              <a:buChar char="§"/>
            </a:pPr>
            <a:r>
              <a:rPr lang="ru-RU" sz="2100" b="1" u="sng" dirty="0" smtClean="0"/>
              <a:t>Целевая </a:t>
            </a:r>
            <a:r>
              <a:rPr lang="ru-RU" sz="2100" b="1" u="sng" dirty="0" smtClean="0"/>
              <a:t>программа</a:t>
            </a:r>
            <a:r>
              <a:rPr lang="ru-RU" sz="2100" b="1" dirty="0" smtClean="0"/>
              <a:t> -  </a:t>
            </a:r>
            <a:r>
              <a:rPr lang="ru-RU" sz="2100" dirty="0" smtClean="0"/>
              <a:t>плановый комплекс научно – технологических и организационных мероприятий, объединенных одной генеральной целью, взаимосвязанных по ресурсам, срокам и исполнителям.</a:t>
            </a:r>
          </a:p>
          <a:p>
            <a:endParaRPr lang="ru-RU" sz="21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96908"/>
          </a:xfrm>
        </p:spPr>
        <p:txBody>
          <a:bodyPr>
            <a:normAutofit/>
          </a:bodyPr>
          <a:lstStyle/>
          <a:p>
            <a:r>
              <a:rPr lang="ru-RU" sz="2500" b="1" dirty="0" smtClean="0"/>
              <a:t>Условия реализуемости  новации:</a:t>
            </a:r>
            <a:endParaRPr lang="ru-RU" sz="25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28596" y="642918"/>
            <a:ext cx="8186766" cy="4154234"/>
          </a:xfrm>
        </p:spPr>
        <p:txBody>
          <a:bodyPr>
            <a:normAutofit/>
          </a:bodyPr>
          <a:lstStyle/>
          <a:p>
            <a:pPr algn="just"/>
            <a:r>
              <a:rPr lang="ru-RU" sz="2100" dirty="0" smtClean="0"/>
              <a:t>Готовность  персонала  к изменениям, активная роль и степень ответственности за конечный результат изменений;</a:t>
            </a:r>
          </a:p>
          <a:p>
            <a:pPr marL="0" indent="0">
              <a:buNone/>
            </a:pPr>
            <a:endParaRPr lang="ru-RU" sz="1500" dirty="0"/>
          </a:p>
          <a:p>
            <a:pPr algn="just"/>
            <a:r>
              <a:rPr lang="ru-RU" sz="2100" dirty="0" smtClean="0"/>
              <a:t>Своевременность действий (совместимость идеи с миссией библиотеки, стратегическими задачами, планирование этапов инновационного цикла и расчет ресурсов);</a:t>
            </a:r>
          </a:p>
          <a:p>
            <a:pPr marL="0" indent="0">
              <a:buNone/>
            </a:pPr>
            <a:endParaRPr lang="ru-RU" sz="1500" dirty="0"/>
          </a:p>
          <a:p>
            <a:pPr algn="just"/>
            <a:r>
              <a:rPr lang="ru-RU" sz="2100" dirty="0" smtClean="0"/>
              <a:t>Четкое документирование  всего процесса - последовательного превращения новации в инновацию –законченный продукт изменений;</a:t>
            </a:r>
          </a:p>
          <a:p>
            <a:pPr marL="0" indent="0">
              <a:buNone/>
            </a:pPr>
            <a:endParaRPr lang="ru-RU" sz="1500" dirty="0"/>
          </a:p>
          <a:p>
            <a:pPr algn="just"/>
            <a:r>
              <a:rPr lang="ru-RU" sz="2100" dirty="0" smtClean="0"/>
              <a:t>Достаточность ресурсов (кадровых, материальных, финансовых);</a:t>
            </a:r>
            <a:endParaRPr lang="ru-RU" sz="2100" dirty="0"/>
          </a:p>
        </p:txBody>
      </p:sp>
      <p:pic>
        <p:nvPicPr>
          <p:cNvPr id="5" name="Рисунок 4" descr="0_19e40_f1d3d4db_orig.jpg"/>
          <p:cNvPicPr>
            <a:picLocks noChangeAspect="1"/>
          </p:cNvPicPr>
          <p:nvPr/>
        </p:nvPicPr>
        <p:blipFill>
          <a:blip r:embed="rId2" cstate="print">
            <a:lum contrast="30000"/>
          </a:blip>
          <a:stretch>
            <a:fillRect/>
          </a:stretch>
        </p:blipFill>
        <p:spPr>
          <a:xfrm>
            <a:off x="5076056" y="4724160"/>
            <a:ext cx="2869239" cy="19288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 descr="77_s2.jpg"/>
          <p:cNvPicPr>
            <a:picLocks noChangeAspect="1"/>
          </p:cNvPicPr>
          <p:nvPr/>
        </p:nvPicPr>
        <p:blipFill>
          <a:blip r:embed="rId3" cstate="print">
            <a:lum contrast="30000"/>
          </a:blip>
          <a:stretch>
            <a:fillRect/>
          </a:stretch>
        </p:blipFill>
        <p:spPr>
          <a:xfrm>
            <a:off x="1300107" y="4714884"/>
            <a:ext cx="2407797" cy="19288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7864" y="620688"/>
            <a:ext cx="5184576" cy="711530"/>
          </a:xfrm>
        </p:spPr>
        <p:txBody>
          <a:bodyPr>
            <a:normAutofit/>
          </a:bodyPr>
          <a:lstStyle/>
          <a:p>
            <a:r>
              <a:rPr lang="ru-RU" sz="2500" b="1" dirty="0" smtClean="0"/>
              <a:t>Этапы разработки проекта:</a:t>
            </a:r>
            <a:endParaRPr lang="ru-RU" sz="25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420888"/>
            <a:ext cx="8784976" cy="4291069"/>
          </a:xfrm>
        </p:spPr>
        <p:txBody>
          <a:bodyPr>
            <a:normAutofit/>
          </a:bodyPr>
          <a:lstStyle/>
          <a:p>
            <a:pPr algn="just"/>
            <a:r>
              <a:rPr lang="ru-RU" sz="2100" dirty="0" smtClean="0"/>
              <a:t>Формирование идеи проекта и его основных целей  (разработка концепции проекта);</a:t>
            </a:r>
          </a:p>
          <a:p>
            <a:pPr marL="0" indent="0" algn="just">
              <a:buNone/>
            </a:pPr>
            <a:endParaRPr lang="ru-RU" sz="1500" dirty="0"/>
          </a:p>
          <a:p>
            <a:pPr algn="just"/>
            <a:r>
              <a:rPr lang="ru-RU" sz="2100" dirty="0" smtClean="0"/>
              <a:t>Разработка проекта (планирование инновационного проекта и оформление проектной документации);</a:t>
            </a:r>
          </a:p>
          <a:p>
            <a:pPr marL="0" indent="0" algn="just">
              <a:buNone/>
            </a:pPr>
            <a:endParaRPr lang="ru-RU" sz="1500" dirty="0"/>
          </a:p>
          <a:p>
            <a:pPr algn="just"/>
            <a:r>
              <a:rPr lang="ru-RU" sz="2100" dirty="0" smtClean="0"/>
              <a:t>Реализация проекта (управление ходом проектных работ, контроль и регулирование работ по проекту);</a:t>
            </a:r>
          </a:p>
          <a:p>
            <a:pPr marL="0" indent="0" algn="just">
              <a:buNone/>
            </a:pPr>
            <a:endParaRPr lang="ru-RU" sz="1500" dirty="0"/>
          </a:p>
          <a:p>
            <a:pPr algn="just"/>
            <a:r>
              <a:rPr lang="ru-RU" sz="2100" dirty="0" smtClean="0"/>
              <a:t>Завершения проекта (порядок завершения, анализ эффективности, оформление отчетной документации);</a:t>
            </a:r>
            <a:endParaRPr lang="ru-RU" sz="2100" dirty="0"/>
          </a:p>
        </p:txBody>
      </p:sp>
      <p:pic>
        <p:nvPicPr>
          <p:cNvPr id="4" name="Рисунок 3" descr="книжн. корабль.jpg"/>
          <p:cNvPicPr>
            <a:picLocks noChangeAspect="1"/>
          </p:cNvPicPr>
          <p:nvPr/>
        </p:nvPicPr>
        <p:blipFill>
          <a:blip r:embed="rId2">
            <a:lum contrast="30000"/>
          </a:blip>
          <a:stretch>
            <a:fillRect/>
          </a:stretch>
        </p:blipFill>
        <p:spPr>
          <a:xfrm>
            <a:off x="464513" y="116632"/>
            <a:ext cx="2736304" cy="2033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06" y="620688"/>
            <a:ext cx="6357982" cy="909884"/>
          </a:xfrm>
        </p:spPr>
        <p:txBody>
          <a:bodyPr>
            <a:normAutofit/>
          </a:bodyPr>
          <a:lstStyle/>
          <a:p>
            <a:r>
              <a:rPr lang="ru-RU" sz="2500" b="1" dirty="0" smtClean="0"/>
              <a:t>Структура инновационного проекта:</a:t>
            </a:r>
            <a:endParaRPr lang="ru-RU" sz="25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5804" y="2204864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ru-RU" sz="2100" dirty="0" smtClean="0"/>
              <a:t>Краткое описание проекта;</a:t>
            </a:r>
          </a:p>
          <a:p>
            <a:pPr algn="just">
              <a:buNone/>
            </a:pPr>
            <a:endParaRPr lang="ru-RU" sz="1500" dirty="0"/>
          </a:p>
          <a:p>
            <a:pPr algn="just"/>
            <a:r>
              <a:rPr lang="ru-RU" sz="2100" dirty="0" smtClean="0"/>
              <a:t>Его роль и место в проектной деятельности данной библиотеки;</a:t>
            </a:r>
          </a:p>
          <a:p>
            <a:pPr marL="0" indent="0" algn="just">
              <a:buNone/>
            </a:pPr>
            <a:endParaRPr lang="ru-RU" sz="1500" dirty="0"/>
          </a:p>
          <a:p>
            <a:pPr algn="just"/>
            <a:r>
              <a:rPr lang="ru-RU" sz="2100" dirty="0" smtClean="0"/>
              <a:t>Список ключевых фигур проекта с кратким описанием обязанностей;</a:t>
            </a:r>
          </a:p>
          <a:p>
            <a:pPr algn="just"/>
            <a:endParaRPr lang="ru-RU" sz="1500" dirty="0"/>
          </a:p>
          <a:p>
            <a:pPr algn="just"/>
            <a:r>
              <a:rPr lang="ru-RU" sz="2100" dirty="0" smtClean="0"/>
              <a:t>Первоочередные задачи проекта;</a:t>
            </a:r>
          </a:p>
          <a:p>
            <a:pPr algn="just"/>
            <a:endParaRPr lang="ru-RU" sz="1500" dirty="0"/>
          </a:p>
          <a:p>
            <a:pPr algn="just"/>
            <a:r>
              <a:rPr lang="ru-RU" sz="2100" dirty="0" smtClean="0"/>
              <a:t>График работ, включающий сроки выполнения заданий и даты отчетов</a:t>
            </a:r>
            <a:r>
              <a:rPr lang="ru-RU" sz="2100" dirty="0" smtClean="0"/>
              <a:t>;</a:t>
            </a:r>
            <a:endParaRPr lang="ru-RU" sz="2000" dirty="0" smtClean="0"/>
          </a:p>
          <a:p>
            <a:endParaRPr lang="ru-RU" sz="1600" dirty="0" smtClean="0"/>
          </a:p>
          <a:p>
            <a:pPr>
              <a:buNone/>
            </a:pPr>
            <a:endParaRPr lang="ru-RU" sz="1600" dirty="0"/>
          </a:p>
        </p:txBody>
      </p:sp>
      <p:pic>
        <p:nvPicPr>
          <p:cNvPr id="4" name="Рисунок 3" descr="2.jpeg"/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429388" y="357166"/>
            <a:ext cx="2286016" cy="16764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1907704" y="188640"/>
            <a:ext cx="54006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b="1" dirty="0" smtClean="0"/>
              <a:t>Дополнительные разделы</a:t>
            </a:r>
            <a:r>
              <a:rPr lang="ru-RU" sz="2500" b="1" dirty="0" smtClean="0"/>
              <a:t>:</a:t>
            </a:r>
            <a:endParaRPr lang="ru-RU" sz="25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5451518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1900" b="1" u="sng" dirty="0" smtClean="0"/>
              <a:t>Содержание и актуальность проблемы </a:t>
            </a:r>
            <a:r>
              <a:rPr lang="ru-RU" sz="1900" dirty="0" smtClean="0"/>
              <a:t>(инновационной идеи), Краткое содержание проекта , его целей и задач, роли проекта в выполнении стратегических целей библиотеки и проявление ее миссии, краткая характеристика ресурсных потребностей библиотеки, возможных шансов и угроз, планируемых результатов</a:t>
            </a:r>
            <a:r>
              <a:rPr lang="ru-RU" sz="1900" dirty="0" smtClean="0"/>
              <a:t>;</a:t>
            </a:r>
          </a:p>
          <a:p>
            <a:pPr marL="0" indent="0" algn="just">
              <a:buNone/>
            </a:pPr>
            <a:endParaRPr lang="ru-RU" sz="1500" dirty="0" smtClean="0"/>
          </a:p>
          <a:p>
            <a:pPr algn="just">
              <a:buFont typeface="Wingdings" pitchFamily="2" charset="2"/>
              <a:buChar char="§"/>
            </a:pPr>
            <a:r>
              <a:rPr lang="ru-RU" sz="1900" b="1" u="sng" dirty="0" smtClean="0"/>
              <a:t>Характеристика </a:t>
            </a:r>
            <a:r>
              <a:rPr lang="ru-RU" sz="1900" b="1" u="sng" dirty="0" smtClean="0"/>
              <a:t>инновационной ситуации</a:t>
            </a:r>
            <a:r>
              <a:rPr lang="ru-RU" sz="1900" b="1" dirty="0" smtClean="0"/>
              <a:t>,</a:t>
            </a:r>
            <a:r>
              <a:rPr lang="ru-RU" sz="1900" dirty="0" smtClean="0"/>
              <a:t> известных способов решения проблемы, применяемых до настоящего времени, причин, требующих разработки проекта, варианты решения проблемы, обоснование наиболее результативного, принятого к </a:t>
            </a:r>
            <a:r>
              <a:rPr lang="ru-RU" sz="1900" dirty="0" smtClean="0"/>
              <a:t>разработке в </a:t>
            </a:r>
            <a:r>
              <a:rPr lang="ru-RU" sz="1900" dirty="0" smtClean="0"/>
              <a:t>рамках данного проекта, тщательное описание инновационной идеи (характеристика свойств, особенностей нового </a:t>
            </a:r>
            <a:r>
              <a:rPr lang="ru-RU" sz="1900" dirty="0" smtClean="0"/>
              <a:t>объекта, на </a:t>
            </a:r>
            <a:r>
              <a:rPr lang="ru-RU" sz="1900" dirty="0" smtClean="0"/>
              <a:t>разработку и внедрение которого рассчитан данный проект</a:t>
            </a:r>
            <a:r>
              <a:rPr lang="ru-RU" sz="1900" dirty="0" smtClean="0"/>
              <a:t>);</a:t>
            </a:r>
          </a:p>
          <a:p>
            <a:pPr algn="just">
              <a:buNone/>
            </a:pPr>
            <a:endParaRPr lang="ru-RU" sz="1500" dirty="0" smtClean="0"/>
          </a:p>
          <a:p>
            <a:pPr algn="just">
              <a:buFont typeface="Wingdings" pitchFamily="2" charset="2"/>
              <a:buChar char="§"/>
            </a:pPr>
            <a:r>
              <a:rPr lang="ru-RU" sz="1900" b="1" u="sng" dirty="0" smtClean="0"/>
              <a:t>Цели </a:t>
            </a:r>
            <a:r>
              <a:rPr lang="ru-RU" sz="1900" b="1" u="sng" dirty="0" smtClean="0"/>
              <a:t>и задачи проекта </a:t>
            </a:r>
            <a:r>
              <a:rPr lang="ru-RU" sz="1900" dirty="0" smtClean="0"/>
              <a:t>(«дерево целей» проекта, построенное на основе результатов маркетинговых исследований и изучения инновационной ситуации, четкой структуриализации проекта;</a:t>
            </a:r>
          </a:p>
          <a:p>
            <a:endParaRPr lang="ru-RU" sz="2100" dirty="0" smtClean="0"/>
          </a:p>
          <a:p>
            <a:endParaRPr lang="ru-RU" sz="2000" b="1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1544" y="274638"/>
            <a:ext cx="6400816" cy="562074"/>
          </a:xfrm>
        </p:spPr>
        <p:txBody>
          <a:bodyPr>
            <a:noAutofit/>
          </a:bodyPr>
          <a:lstStyle/>
          <a:p>
            <a:r>
              <a:rPr lang="ru-RU" sz="2500" b="1" dirty="0" smtClean="0"/>
              <a:t>Дополнительные разделы</a:t>
            </a:r>
            <a:r>
              <a:rPr lang="ru-RU" sz="2500" b="1" dirty="0" smtClean="0"/>
              <a:t>:</a:t>
            </a:r>
            <a:endParaRPr lang="ru-RU" sz="25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8"/>
            <a:ext cx="8424936" cy="5715040"/>
          </a:xfrm>
        </p:spPr>
        <p:txBody>
          <a:bodyPr>
            <a:normAutofit/>
          </a:bodyPr>
          <a:lstStyle/>
          <a:p>
            <a:pPr algn="just"/>
            <a:r>
              <a:rPr lang="ru-RU" sz="2100" b="1" u="sng" dirty="0" smtClean="0"/>
              <a:t>Характеристика мероприятий</a:t>
            </a:r>
            <a:r>
              <a:rPr lang="ru-RU" sz="2100" dirty="0" smtClean="0"/>
              <a:t>, направленных на реализацию целей и задач проекта </a:t>
            </a:r>
            <a:r>
              <a:rPr lang="ru-RU" sz="2100" dirty="0" smtClean="0"/>
              <a:t>;</a:t>
            </a:r>
          </a:p>
          <a:p>
            <a:pPr marL="0" indent="0" algn="just">
              <a:buNone/>
            </a:pPr>
            <a:endParaRPr lang="ru-RU" sz="1500" dirty="0" smtClean="0"/>
          </a:p>
          <a:p>
            <a:pPr algn="just"/>
            <a:r>
              <a:rPr lang="ru-RU" sz="2100" b="1" u="sng" dirty="0" smtClean="0"/>
              <a:t>Комплексное обеспечение  внедрения проекта </a:t>
            </a:r>
            <a:r>
              <a:rPr lang="ru-RU" sz="2100" dirty="0" smtClean="0"/>
              <a:t>(обоснование и расчет всех необходимых ресурсов и источников их пополнения, финансирования за счет бюджетных, внебюджетных источников, смета расходов</a:t>
            </a:r>
            <a:r>
              <a:rPr lang="ru-RU" sz="2100" dirty="0" smtClean="0"/>
              <a:t>);</a:t>
            </a:r>
          </a:p>
          <a:p>
            <a:pPr marL="0" indent="0" algn="just">
              <a:buNone/>
            </a:pPr>
            <a:endParaRPr lang="ru-RU" sz="1500" dirty="0" smtClean="0"/>
          </a:p>
          <a:p>
            <a:pPr algn="just"/>
            <a:r>
              <a:rPr lang="ru-RU" sz="2100" b="1" u="sng" dirty="0" smtClean="0"/>
              <a:t>Организация управления проектом</a:t>
            </a:r>
            <a:r>
              <a:rPr lang="ru-RU" sz="2100" b="1" dirty="0" smtClean="0"/>
              <a:t> </a:t>
            </a:r>
            <a:r>
              <a:rPr lang="ru-RU" sz="2100" dirty="0" smtClean="0"/>
              <a:t>и контроль над ходом его реализации (характеристика команды исполнителей, их потенциала, круга обязанностей и полномочий, оперативно –календарные планы и графики работ, осуществление контроля</a:t>
            </a:r>
            <a:r>
              <a:rPr lang="ru-RU" sz="2100" dirty="0" smtClean="0"/>
              <a:t>);</a:t>
            </a:r>
          </a:p>
          <a:p>
            <a:pPr marL="0" indent="0" algn="just">
              <a:buNone/>
            </a:pPr>
            <a:endParaRPr lang="ru-RU" sz="1500" dirty="0" smtClean="0"/>
          </a:p>
          <a:p>
            <a:pPr algn="just"/>
            <a:r>
              <a:rPr lang="ru-RU" sz="2100" b="1" u="sng" dirty="0" smtClean="0"/>
              <a:t>Экспертное заключение проекта </a:t>
            </a:r>
            <a:r>
              <a:rPr lang="ru-RU" sz="2100" dirty="0" smtClean="0"/>
              <a:t>(результаты экспертизы, проведенной специалистами, оценка социальной значимости и экономической обоснованности проекта, проверка качества разработки проекта</a:t>
            </a:r>
            <a:r>
              <a:rPr lang="ru-RU" sz="2100" dirty="0" smtClean="0"/>
              <a:t>);</a:t>
            </a:r>
            <a:endParaRPr lang="ru-RU" sz="2400" dirty="0" smtClean="0"/>
          </a:p>
          <a:p>
            <a:endParaRPr lang="ru-RU" sz="20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2500" b="1" dirty="0" smtClean="0"/>
              <a:t>Инновационный проект как документ  внутреннего пользования:</a:t>
            </a:r>
            <a:endParaRPr lang="ru-RU" sz="2500" b="1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9075226"/>
              </p:ext>
            </p:extLst>
          </p:nvPr>
        </p:nvGraphicFramePr>
        <p:xfrm>
          <a:off x="571472" y="1928802"/>
          <a:ext cx="7758137" cy="3714776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508954"/>
                <a:gridCol w="1631334"/>
                <a:gridCol w="1513224"/>
                <a:gridCol w="2098826"/>
                <a:gridCol w="2005799"/>
              </a:tblGrid>
              <a:tr h="512383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№</a:t>
                      </a:r>
                    </a:p>
                    <a:p>
                      <a:pPr algn="ctr"/>
                      <a:r>
                        <a:rPr lang="ru-RU" sz="1600" b="0" dirty="0" smtClean="0"/>
                        <a:t>п/п</a:t>
                      </a:r>
                      <a:endParaRPr lang="ru-RU" sz="16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A37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A37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786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Название </a:t>
                      </a:r>
                      <a:r>
                        <a:rPr lang="ru-RU" b="0" dirty="0" smtClean="0"/>
                        <a:t>проекта</a:t>
                      </a:r>
                      <a:endParaRPr lang="ru-RU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A37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4A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A37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7867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Руководитель проекта:</a:t>
                      </a:r>
                      <a:endParaRPr lang="ru-RU" b="0" dirty="0"/>
                    </a:p>
                  </a:txBody>
                  <a:tcPr anchor="ctr">
                    <a:lnL w="12700" cap="flat" cmpd="sng" algn="ctr">
                      <a:solidFill>
                        <a:srgbClr val="A24A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7A37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A37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786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3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bg1"/>
                          </a:solidFill>
                        </a:rPr>
                        <a:t>Состав проектной группы:</a:t>
                      </a:r>
                      <a:endParaRPr lang="ru-RU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24A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A37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A37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786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90010">
                <a:tc>
                  <a:txBody>
                    <a:bodyPr/>
                    <a:lstStyle/>
                    <a:p>
                      <a:endParaRPr lang="ru-RU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A37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A37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69B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buFont typeface="Wingdings" pitchFamily="2" charset="2"/>
                        <a:buChar char="§"/>
                      </a:pPr>
                      <a:r>
                        <a:rPr lang="ru-RU" sz="2000" b="0" dirty="0" smtClean="0"/>
                        <a:t>Детальный план реализации проекта</a:t>
                      </a:r>
                    </a:p>
                    <a:p>
                      <a:pPr algn="just"/>
                      <a:endParaRPr lang="ru-RU" sz="2000" b="0" dirty="0" smtClean="0"/>
                    </a:p>
                    <a:p>
                      <a:pPr algn="just">
                        <a:buFont typeface="Wingdings" pitchFamily="2" charset="2"/>
                        <a:buChar char="§"/>
                      </a:pPr>
                      <a:r>
                        <a:rPr lang="ru-RU" sz="2000" b="0" dirty="0" smtClean="0"/>
                        <a:t>Этапы</a:t>
                      </a:r>
                      <a:endParaRPr lang="ru-RU" sz="2000" b="0" dirty="0"/>
                    </a:p>
                  </a:txBody>
                  <a:tcPr>
                    <a:lnL w="12700" cap="flat" cmpd="sng" algn="ctr">
                      <a:solidFill>
                        <a:srgbClr val="7A37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A37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A37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2000" b="0" dirty="0" smtClean="0"/>
                        <a:t>Сроки окончания работ</a:t>
                      </a:r>
                      <a:endParaRPr lang="ru-RU" sz="2000" b="0" dirty="0"/>
                    </a:p>
                  </a:txBody>
                  <a:tcPr>
                    <a:lnL w="12700" cap="flat" cmpd="sng" algn="ctr">
                      <a:solidFill>
                        <a:srgbClr val="7A37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A37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A37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69B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buFont typeface="Wingdings" pitchFamily="2" charset="2"/>
                        <a:buChar char="§"/>
                      </a:pPr>
                      <a:r>
                        <a:rPr lang="ru-RU" sz="2000" b="0" dirty="0" smtClean="0"/>
                        <a:t>Ответственные исполнители</a:t>
                      </a:r>
                      <a:endParaRPr lang="ru-RU" sz="2000" b="0" dirty="0"/>
                    </a:p>
                  </a:txBody>
                  <a:tcPr>
                    <a:lnL w="12700" cap="flat" cmpd="sng" algn="ctr">
                      <a:solidFill>
                        <a:srgbClr val="7A37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A37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A37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69B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buFont typeface="Wingdings" pitchFamily="2" charset="2"/>
                        <a:buChar char="§"/>
                      </a:pPr>
                      <a:r>
                        <a:rPr lang="ru-RU" sz="2000" b="0" dirty="0" smtClean="0"/>
                        <a:t>Форма контроля (планируемый результат)</a:t>
                      </a:r>
                      <a:endParaRPr lang="ru-RU" sz="2000" b="0" dirty="0"/>
                    </a:p>
                  </a:txBody>
                  <a:tcPr>
                    <a:lnL w="12700" cap="flat" cmpd="sng" algn="ctr">
                      <a:solidFill>
                        <a:srgbClr val="7A37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A37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69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825</TotalTime>
  <Words>988</Words>
  <Application>Microsoft Office PowerPoint</Application>
  <PresentationFormat>Экран (4:3)</PresentationFormat>
  <Paragraphs>145</Paragraphs>
  <Slides>14</Slides>
  <Notes>1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Муниципальное учреждение культуры Централизованная библиотечная система г. Рыбинска Центральная библиотека им. Ф.Энгельса Методический отдел </vt:lpstr>
      <vt:lpstr>Словарь основных терминов:</vt:lpstr>
      <vt:lpstr>Словарь основных терминов:</vt:lpstr>
      <vt:lpstr>Условия реализуемости  новации:</vt:lpstr>
      <vt:lpstr>Этапы разработки проекта:</vt:lpstr>
      <vt:lpstr>Структура инновационного проекта:</vt:lpstr>
      <vt:lpstr>Дополнительные разделы:</vt:lpstr>
      <vt:lpstr>Дополнительные разделы:</vt:lpstr>
      <vt:lpstr>Инновационный проект как документ  внутреннего пользования:</vt:lpstr>
      <vt:lpstr>Условия создания группы  для проектной деятельности:</vt:lpstr>
      <vt:lpstr>Стратегический план (концепция развития) библиотеки:</vt:lpstr>
      <vt:lpstr>Особенности программно – целевого и проектного планирования в библиотеках:</vt:lpstr>
      <vt:lpstr>Постулаты библиотечной инновационности: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учреждение культуры Централизованная библиотечная система г. Рыбинска Центральная библиотека им. Ф.Энгельса Методический отдел </dc:title>
  <dc:creator>Your User Name</dc:creator>
  <cp:lastModifiedBy>Polina</cp:lastModifiedBy>
  <cp:revision>50</cp:revision>
  <dcterms:created xsi:type="dcterms:W3CDTF">2010-08-25T05:47:04Z</dcterms:created>
  <dcterms:modified xsi:type="dcterms:W3CDTF">2013-05-16T11:48:07Z</dcterms:modified>
</cp:coreProperties>
</file>